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75" r:id="rId15"/>
    <p:sldId id="276" r:id="rId16"/>
    <p:sldId id="267" r:id="rId17"/>
    <p:sldId id="268" r:id="rId18"/>
    <p:sldId id="269" r:id="rId19"/>
    <p:sldId id="270" r:id="rId20"/>
    <p:sldId id="271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48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40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979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295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1776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289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7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07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69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3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72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6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272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72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2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9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628A-B9D5-44B6-B15D-D3605B5ABF4A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1C69CC-BC62-4AD8-8A93-6DD495FDA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2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0%D0%B0%D1%81%D0%BD%D0%B0%D1%8F_%D0%BA%D0%BD%D0%B8%D0%B3%D0%B0_%D0%A3%D0%BA%D1%80%D0%B0%D0%B8%D0%BD%D1%8B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0%9A%D1%80%D1%8B%D0%BC" TargetMode="External"/><Relationship Id="rId4" Type="http://schemas.openxmlformats.org/officeDocument/2006/relationships/hyperlink" Target="http://ru.wikipedia.org/wiki/%D0%95%D0%B2%D1%80%D0%BE%D0%BF%D0%B5%D0%B9%D1%81%D0%BA%D0%B8%D0%B9_%D0%BA%D1%80%D0%B0%D1%81%D0%BD%D1%8B%D0%B9_%D1%81%D0%BF%D0%B8%D1%81%D0%BE%D0%B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571635"/>
          </a:xfrm>
        </p:spPr>
        <p:txBody>
          <a:bodyPr>
            <a:normAutofit/>
          </a:bodyPr>
          <a:lstStyle/>
          <a:p>
            <a:r>
              <a:rPr lang="ru-RU" dirty="0" smtClean="0"/>
              <a:t>Красная  книга  Крыма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Растения и животные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  </a:t>
            </a:r>
            <a:r>
              <a:rPr lang="ru-RU" dirty="0" err="1" smtClean="0"/>
              <a:t>Шренка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Тюльпан </a:t>
            </a:r>
            <a:r>
              <a:rPr lang="ru-RU" dirty="0" err="1" smtClean="0"/>
              <a:t>Шренка</a:t>
            </a:r>
            <a:r>
              <a:rPr lang="ru-RU" dirty="0" smtClean="0"/>
              <a:t> занесен в Красную Книгу. Категорически запрещён сбор растений на букеты и выкапывание луковиц, продажа цветов и луковиц.</a:t>
            </a:r>
            <a:br>
              <a:rPr lang="ru-RU" dirty="0" smtClean="0"/>
            </a:br>
            <a:r>
              <a:rPr lang="ru-RU" dirty="0" smtClean="0"/>
              <a:t>Выкопать луковицу этого тюльпана не так то и просто - она прячется глубоко в каменистой почве - на глубине до 45 см.</a:t>
            </a:r>
            <a:endParaRPr lang="ru-RU" dirty="0"/>
          </a:p>
        </p:txBody>
      </p:sp>
      <p:pic>
        <p:nvPicPr>
          <p:cNvPr id="9219" name="Picture 3" descr="C:\Documents and Settings\administrator\Рабочий стол\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35771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Асфоделина</a:t>
            </a:r>
            <a:r>
              <a:rPr lang="ru-RU" dirty="0" smtClean="0"/>
              <a:t>  желтая </a:t>
            </a:r>
            <a:endParaRPr lang="ru-RU" dirty="0"/>
          </a:p>
        </p:txBody>
      </p:sp>
      <p:pic>
        <p:nvPicPr>
          <p:cNvPr id="1026" name="Picture 2" descr="C:\Documents and Settings\administrator\Рабочий стол\желтая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71966" cy="47149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Растет на скалах и каменистых склонах гор, поднимаясь до 1000 м над уровнем моря, на опушках лесов, в кустарниках, реже в степях. Внесена в  Красную  книгу  Украины.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Боярышник  Поярковой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r>
              <a:rPr lang="ru-RU" dirty="0" smtClean="0"/>
              <a:t>Боярышник Поярковой является одним из эндемиков Карадага и является не просто редким растением, а находится на грани исчезновения. Внесено в Красную книгу  Украины.</a:t>
            </a:r>
            <a:endParaRPr lang="ru-RU" dirty="0"/>
          </a:p>
        </p:txBody>
      </p:sp>
      <p:pic>
        <p:nvPicPr>
          <p:cNvPr id="2050" name="Picture 2" descr="C:\Documents and Settings\administrator\Рабочий стол\0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5"/>
            <a:ext cx="457203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Иглица  понтийская</a:t>
            </a:r>
            <a:endParaRPr lang="ru-RU" dirty="0"/>
          </a:p>
        </p:txBody>
      </p:sp>
      <p:pic>
        <p:nvPicPr>
          <p:cNvPr id="3074" name="Picture 2" descr="C:\Documents and Settings\administrator\Рабочий стол\игл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429156" cy="471490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Иглица – небольшой реликтовый вечнозеленый кустарник, дошедший до нас со времен ледникового периода. </a:t>
            </a:r>
            <a:r>
              <a:rPr lang="en-US" dirty="0" err="1" smtClean="0"/>
              <a:t>Следует</a:t>
            </a:r>
            <a:r>
              <a:rPr lang="en-US" dirty="0" smtClean="0"/>
              <a:t> </a:t>
            </a:r>
            <a:r>
              <a:rPr lang="en-US" dirty="0" err="1" smtClean="0"/>
              <a:t>запретить</a:t>
            </a:r>
            <a:r>
              <a:rPr lang="en-US" dirty="0" smtClean="0"/>
              <a:t> </a:t>
            </a:r>
            <a:r>
              <a:rPr lang="en-US" dirty="0" err="1" smtClean="0"/>
              <a:t>массовое</a:t>
            </a:r>
            <a:r>
              <a:rPr lang="en-US" dirty="0" smtClean="0"/>
              <a:t> </a:t>
            </a:r>
            <a:r>
              <a:rPr lang="en-US" dirty="0" err="1" smtClean="0"/>
              <a:t>ее</a:t>
            </a:r>
            <a:r>
              <a:rPr lang="en-US" dirty="0" smtClean="0"/>
              <a:t> </a:t>
            </a:r>
            <a:r>
              <a:rPr lang="en-US" dirty="0" err="1" smtClean="0"/>
              <a:t>истребление</a:t>
            </a:r>
            <a:r>
              <a:rPr lang="en-US" dirty="0" smtClean="0"/>
              <a:t>. </a:t>
            </a:r>
            <a:r>
              <a:rPr lang="en-US" dirty="0" err="1" smtClean="0"/>
              <a:t>Вид</a:t>
            </a:r>
            <a:r>
              <a:rPr lang="en-US" dirty="0" smtClean="0"/>
              <a:t> </a:t>
            </a:r>
            <a:r>
              <a:rPr lang="en-US" dirty="0" err="1" smtClean="0"/>
              <a:t>включен</a:t>
            </a:r>
            <a:r>
              <a:rPr lang="en-US" dirty="0" smtClean="0"/>
              <a:t> в </a:t>
            </a:r>
            <a:r>
              <a:rPr lang="en-US" dirty="0" err="1" smtClean="0"/>
              <a:t>список</a:t>
            </a:r>
            <a:r>
              <a:rPr lang="en-US" dirty="0" smtClean="0"/>
              <a:t> </a:t>
            </a:r>
            <a:r>
              <a:rPr lang="en-US" dirty="0" err="1" smtClean="0"/>
              <a:t>редких</a:t>
            </a:r>
            <a:r>
              <a:rPr lang="en-US" dirty="0" smtClean="0"/>
              <a:t> и </a:t>
            </a:r>
            <a:r>
              <a:rPr lang="en-US" dirty="0" err="1" smtClean="0"/>
              <a:t>исчезающих</a:t>
            </a:r>
            <a:r>
              <a:rPr lang="en-US" dirty="0" smtClean="0"/>
              <a:t> </a:t>
            </a:r>
            <a:r>
              <a:rPr lang="en-US" dirty="0" err="1" smtClean="0"/>
              <a:t>видов</a:t>
            </a:r>
            <a:r>
              <a:rPr lang="en-US" dirty="0" smtClean="0"/>
              <a:t> </a:t>
            </a:r>
            <a:r>
              <a:rPr lang="en-US" dirty="0" err="1" smtClean="0"/>
              <a:t>флоры</a:t>
            </a:r>
            <a:r>
              <a:rPr lang="en-US" dirty="0" smtClean="0"/>
              <a:t> </a:t>
            </a:r>
            <a:r>
              <a:rPr lang="ru-RU" dirty="0" smtClean="0"/>
              <a:t> Крыма.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Ковыль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Ковыли – типичные обитатели степей, сухих лугов, скал. В Крыму  заповедано 7 видов ковыля.</a:t>
            </a:r>
          </a:p>
          <a:p>
            <a:r>
              <a:rPr lang="ru-RU" dirty="0" smtClean="0"/>
              <a:t>Из-за распашки степей численность ковылей резко  сокращается.</a:t>
            </a:r>
          </a:p>
          <a:p>
            <a:r>
              <a:rPr lang="ru-RU" dirty="0" smtClean="0"/>
              <a:t>Внесены в Красную книгу Крыма.</a:t>
            </a:r>
            <a:endParaRPr lang="ru-RU" dirty="0"/>
          </a:p>
        </p:txBody>
      </p:sp>
      <p:pic>
        <p:nvPicPr>
          <p:cNvPr id="4098" name="Picture 2" descr="C:\Documents and Settings\administrator\Рабочий стол\ковыль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57364"/>
            <a:ext cx="4572032" cy="38576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Башмачок  настоящий</a:t>
            </a:r>
            <a:endParaRPr lang="ru-RU" dirty="0"/>
          </a:p>
        </p:txBody>
      </p:sp>
      <p:pic>
        <p:nvPicPr>
          <p:cNvPr id="5122" name="Picture 2" descr="C:\Documents and Settings\administrator\Рабочий стол\башмачо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3"/>
            <a:ext cx="4572032" cy="37147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Это одна из самых красивых крымских орхидей. Цветки башмачков с их сложным строением – типичный пример «цветков-ловушек». </a:t>
            </a:r>
          </a:p>
          <a:p>
            <a:r>
              <a:rPr lang="ru-RU" dirty="0" smtClean="0"/>
              <a:t>Произрастает в верхнем поясе горного Крыма, предгорье и на ЮБК. Везде встречается крайне редко, единичными экземплярами. Внесен в Европейский Красный список и Красную книгу Украины. 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 Крыма </a:t>
            </a:r>
            <a:endParaRPr lang="ru-RU" dirty="0"/>
          </a:p>
        </p:txBody>
      </p:sp>
      <p:pic>
        <p:nvPicPr>
          <p:cNvPr id="10242" name="Picture 2" descr="C:\Documents and Settings\administrator\Рабочий стол\Bottlenose_Dolphin_KSC04pd01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714908" cy="4000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Афалина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Скорость дельфинов-афалин может достигать 40 км/ч, во время движения эти веселые подвижные создания совершают прыжки на высоту до 5м. Взрослый дельфин-афалина может съесть за день до 15 кг рыбы. Афалина  занесена в Красную книгу России в категории 3 (черноморская афалина), ее промысел под запретом с 1956 года.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Гриф  чёрный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Его вес достигает 12 кг, а размах крыльев — почти 3 м. В Крыму черный гриф гнездится в горах, на высоте более 600 м над уровнем моря. Все известные места его гнездования расположены в пределах Главной гряды Крымских гор. Большинство их сосредоточено и охраняется на территории Крымского природного заповедника. </a:t>
            </a:r>
            <a:endParaRPr lang="ru-RU" dirty="0"/>
          </a:p>
        </p:txBody>
      </p:sp>
      <p:pic>
        <p:nvPicPr>
          <p:cNvPr id="11266" name="Picture 2" descr="C:\Documents and Settings\administrator\Рабочий стол\гриф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357718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Жужелица  крымская</a:t>
            </a:r>
            <a:endParaRPr lang="ru-RU" dirty="0"/>
          </a:p>
        </p:txBody>
      </p:sp>
      <p:pic>
        <p:nvPicPr>
          <p:cNvPr id="12290" name="Picture 2" descr="d:\Мои документы\Загрузки\275px-Carabus_tauric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643470" cy="38576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 занесен в </a:t>
            </a:r>
            <a:r>
              <a:rPr lang="ru-RU" dirty="0" smtClean="0">
                <a:hlinkClick r:id="rId3" tooltip="Красная книга Украины"/>
              </a:rPr>
              <a:t>Красную книгу Украины</a:t>
            </a:r>
            <a:r>
              <a:rPr lang="ru-RU" dirty="0" smtClean="0"/>
              <a:t> (III категория), занесена в </a:t>
            </a:r>
            <a:r>
              <a:rPr lang="ru-RU" dirty="0" smtClean="0">
                <a:hlinkClick r:id="rId4" tooltip="Европейский красный список"/>
              </a:rPr>
              <a:t>Европейский красный список</a:t>
            </a:r>
            <a:r>
              <a:rPr lang="ru-RU" dirty="0" smtClean="0"/>
              <a:t>. Охраняется в заповедниках </a:t>
            </a:r>
            <a:r>
              <a:rPr lang="ru-RU" dirty="0" smtClean="0">
                <a:hlinkClick r:id="rId5" tooltip="Крым"/>
              </a:rPr>
              <a:t>Крыма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Меры по охране: Запрет использования пестицидов в местах обитания, запрет вылова жуков.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Кожан  двухцветный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настоящее время это один из наиболее редких у нас видов. Причины сокращения численности кроются, видимо, в гибели немногочисленных колоний в результате беспокойства со стороны человека. Специальные меры охраны не разработаны. Целесообразно ограничить доступ туристов в пещеры горного Крыма и таким образом сохранить места обитания двухцветных кожанов.</a:t>
            </a:r>
            <a:endParaRPr lang="ru-RU" dirty="0"/>
          </a:p>
        </p:txBody>
      </p:sp>
      <p:pic>
        <p:nvPicPr>
          <p:cNvPr id="13315" name="Picture 3" descr="C:\Documents and Settings\administrator\Рабочий стол\index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4286281" cy="38576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 Крыма</a:t>
            </a:r>
            <a:endParaRPr lang="ru-RU" dirty="0"/>
          </a:p>
        </p:txBody>
      </p:sp>
      <p:pic>
        <p:nvPicPr>
          <p:cNvPr id="1026" name="Picture 2" descr="H:\Новая папка\подснеж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929090" cy="464347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2113681"/>
            <a:ext cx="3088110" cy="3880773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Подснежник складчатый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ндем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Крыма. Встречается в лесах и на тенистых местах по всему горному Крыму. Цветет с февраля по апрель. Ежегодно в огромных количествах уничтожается сборщиками для продажи. Вот почему существование подснежника находится под угрозой.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Бурозубка  обыкновенная</a:t>
            </a:r>
            <a:endParaRPr lang="ru-RU" dirty="0"/>
          </a:p>
        </p:txBody>
      </p:sp>
      <p:pic>
        <p:nvPicPr>
          <p:cNvPr id="6146" name="Picture 2" descr="C:\Documents and Settings\administrator\Рабочий стол\бурозуб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714908" cy="392908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Крыму — один из самых редких видов млекопитающих. Встречается в </a:t>
            </a:r>
            <a:r>
              <a:rPr lang="ru-RU" dirty="0" err="1" smtClean="0"/>
              <a:t>горно-лесной</a:t>
            </a:r>
            <a:r>
              <a:rPr lang="ru-RU" dirty="0" smtClean="0"/>
              <a:t> части полуострова, особенно на участках  с  богатой лесной подстилкой. Активна круглый год и круглосуточно.  Охраняется  государством.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Степной  хорек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Один из представителей хищников, степной хорек внесен в Красную Книгу Украины. Строжайше запрещен промысел и заготовка шкурок хорька, ведь их численность заметно уменьшается. Этот милый зверек питается мышевидными грызунами и мелкими позвоночными животными. На территории Крыма известен с позднего плейстоцена.</a:t>
            </a:r>
            <a:endParaRPr lang="ru-RU" dirty="0"/>
          </a:p>
        </p:txBody>
      </p:sp>
      <p:pic>
        <p:nvPicPr>
          <p:cNvPr id="7171" name="Picture 3" descr="C:\Documents and Settings\administrator\Рабочий стол\mustela_putorius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28802"/>
            <a:ext cx="464347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  серый </a:t>
            </a:r>
            <a:endParaRPr lang="ru-RU" dirty="0"/>
          </a:p>
        </p:txBody>
      </p:sp>
      <p:pic>
        <p:nvPicPr>
          <p:cNvPr id="8196" name="Picture 4" descr="C:\Documents and Settings\administrator\Рабочий стол\zuraw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857752" cy="392909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Гнездящийся перелетный вид. У южных границ ареала, в Крыму  основными гнездовыми местообитаниями являются заболоченные травянистые луга и тростниковые заросли по озерным котловинам. В настоящее время охота на него повсеместно запрещена. Серый журавль занесен в Красную книгу Украины.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Филины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Филины</a:t>
            </a:r>
            <a:r>
              <a:rPr lang="ru-RU" dirty="0" smtClean="0"/>
              <a:t> крымских популяций устраивали гнезда на земле или на скалах. Питаются филины позвоночными мелких и средних размеров. Активны ночью и в сумерки. Очень редок </a:t>
            </a:r>
            <a:r>
              <a:rPr lang="ru-RU" i="1" dirty="0" smtClean="0"/>
              <a:t>филин</a:t>
            </a:r>
            <a:r>
              <a:rPr lang="ru-RU" dirty="0" smtClean="0"/>
              <a:t> на Украине, внесен в Красную книгу Украины.</a:t>
            </a:r>
            <a:endParaRPr lang="ru-RU" dirty="0"/>
          </a:p>
        </p:txBody>
      </p:sp>
      <p:pic>
        <p:nvPicPr>
          <p:cNvPr id="9218" name="Picture 2" descr="C:\Documents and Settings\administrator\Рабочий стол\фили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50059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Розовый</a:t>
            </a:r>
            <a:r>
              <a:rPr lang="ru-RU" dirty="0" smtClean="0"/>
              <a:t>  скворец </a:t>
            </a:r>
            <a:endParaRPr lang="ru-RU" dirty="0"/>
          </a:p>
        </p:txBody>
      </p:sp>
      <p:pic>
        <p:nvPicPr>
          <p:cNvPr id="10242" name="Picture 2" descr="C:\Documents and Settings\administrator\Рабочий стол\СКВОРЕЦ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929190" cy="450059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Перелетная птица из семейства Скворцовых</a:t>
            </a:r>
          </a:p>
          <a:p>
            <a:r>
              <a:rPr lang="ru-RU" dirty="0" smtClean="0"/>
              <a:t>В Крыму на протяжении многих лет было известно только одно место массового и постоянного гнездования этого вида – гора </a:t>
            </a:r>
            <a:r>
              <a:rPr lang="ru-RU" dirty="0" err="1" smtClean="0"/>
              <a:t>Опук</a:t>
            </a:r>
            <a:r>
              <a:rPr lang="ru-RU" dirty="0" smtClean="0"/>
              <a:t> на Керченском полуострове. Внесен  в  Красную  книгу  Крыма.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Королек  красноголовый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4734" cy="4525963"/>
          </a:xfrm>
        </p:spPr>
        <p:txBody>
          <a:bodyPr/>
          <a:lstStyle/>
          <a:p>
            <a:r>
              <a:rPr lang="ru-RU" dirty="0" smtClean="0"/>
              <a:t>Для Горного Крыма описан </a:t>
            </a:r>
            <a:r>
              <a:rPr lang="ru-RU" dirty="0" err="1" smtClean="0"/>
              <a:t>эндемичный</a:t>
            </a:r>
            <a:r>
              <a:rPr lang="ru-RU" dirty="0" smtClean="0"/>
              <a:t> подвид. </a:t>
            </a:r>
          </a:p>
          <a:p>
            <a:r>
              <a:rPr lang="ru-RU" dirty="0" smtClean="0"/>
              <a:t>Гнездится в горных местностях Крыма.</a:t>
            </a:r>
          </a:p>
          <a:p>
            <a:r>
              <a:rPr lang="ru-RU" dirty="0" smtClean="0"/>
              <a:t>Вид  внесен  в  Красную  книгу  Крыма.</a:t>
            </a:r>
            <a:endParaRPr lang="ru-RU" dirty="0"/>
          </a:p>
        </p:txBody>
      </p:sp>
      <p:pic>
        <p:nvPicPr>
          <p:cNvPr id="11266" name="Picture 2" descr="C:\Documents and Settings\administrator\Рабочий стол\images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4714908" cy="457203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Гадюка  степная</a:t>
            </a:r>
            <a:endParaRPr lang="ru-RU" dirty="0"/>
          </a:p>
        </p:txBody>
      </p:sp>
      <p:pic>
        <p:nvPicPr>
          <p:cNvPr id="6" name="Picture 2" descr="d:\Мои документы\Загрузки\гадю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857364"/>
            <a:ext cx="4071966" cy="36433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Обитает в степной части Крыма и на территории Керченского полуострова. В последнее время численность змеи сокращается. Внесена в  Красную книгу Крыма.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Желтобрюхий  полоз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Желтобрюхий полоз обитает в балках и оврагах. При встрече с человеком может повести себя агрессивно и даже укусить, но укус этой змеи не ядовит и ранка быстро заживает. Занесен в Красную книгу Украины.</a:t>
            </a:r>
            <a:endParaRPr lang="ru-RU" dirty="0"/>
          </a:p>
        </p:txBody>
      </p:sp>
      <p:pic>
        <p:nvPicPr>
          <p:cNvPr id="12290" name="Picture 2" descr="C:\Documents and Settings\administrator\Рабочий стол\ПОЛО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429156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Жук - олень</a:t>
            </a:r>
            <a:endParaRPr lang="ru-RU" dirty="0"/>
          </a:p>
        </p:txBody>
      </p:sp>
      <p:pic>
        <p:nvPicPr>
          <p:cNvPr id="13314" name="Picture 2" descr="C:\Documents and Settings\administrator\Рабочий стол\ЖУК-ОЛЕНЬ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14842" cy="38576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 Крыму  обитает  в  основном в </a:t>
            </a:r>
            <a:r>
              <a:rPr lang="ru-RU" dirty="0" err="1" smtClean="0"/>
              <a:t>горно</a:t>
            </a:r>
            <a:r>
              <a:rPr lang="ru-RU" dirty="0" smtClean="0"/>
              <a:t> – лесной части, но  по долине  </a:t>
            </a:r>
            <a:r>
              <a:rPr lang="ru-RU" dirty="0" err="1" smtClean="0"/>
              <a:t>Салгира</a:t>
            </a:r>
            <a:r>
              <a:rPr lang="ru-RU" dirty="0" smtClean="0"/>
              <a:t> проник степь. Жуков нельзя вылавливать для  коллекций. </a:t>
            </a:r>
          </a:p>
          <a:p>
            <a:r>
              <a:rPr lang="ru-RU" dirty="0" smtClean="0"/>
              <a:t>Нуждается в охране, внесен в Красную книгу  Крыма.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Бражник-мертвая  голова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Самый большой бражник Европы, в размахе крыльев 105 - 130 мм. Имеет очень характерную окраску - на груди желтый рисунок напоминает череп и скрещенные кости. Исчезающий вид, внесен в Красную книгу Украины.</a:t>
            </a:r>
            <a:endParaRPr lang="ru-RU" dirty="0"/>
          </a:p>
        </p:txBody>
      </p:sp>
      <p:pic>
        <p:nvPicPr>
          <p:cNvPr id="14338" name="Picture 2" descr="C:\Documents and Settings\administrator\Рабочий стол\браж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7837" y="2160588"/>
            <a:ext cx="2911077" cy="388143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Шалфей луговой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Многолетнее темно-зеленое, опушенное растение высотой от 30 до 70 см. Чашечка колокольчатая, опушена </a:t>
            </a:r>
            <a:r>
              <a:rPr lang="ru-RU" dirty="0" err="1" smtClean="0"/>
              <a:t>отстоячими</a:t>
            </a:r>
            <a:r>
              <a:rPr lang="ru-RU" dirty="0" smtClean="0"/>
              <a:t> волосками. Венчик темно-синий.</a:t>
            </a:r>
            <a:endParaRPr lang="ru-RU" dirty="0"/>
          </a:p>
          <a:p>
            <a:r>
              <a:rPr lang="ru-RU" dirty="0" smtClean="0"/>
              <a:t>Встречается редко. Предложен для внесения в Красную книгу Крыма. </a:t>
            </a:r>
            <a:endParaRPr lang="ru-RU" b="1" dirty="0"/>
          </a:p>
        </p:txBody>
      </p:sp>
      <p:pic>
        <p:nvPicPr>
          <p:cNvPr id="2051" name="Picture 3" descr="H:\Новая папка\290px-Шалфей_лугов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2250" y="2439194"/>
            <a:ext cx="2762250" cy="33242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 природу  Крыма!</a:t>
            </a:r>
            <a:endParaRPr lang="ru-RU" dirty="0"/>
          </a:p>
        </p:txBody>
      </p:sp>
      <p:pic>
        <p:nvPicPr>
          <p:cNvPr id="15362" name="Picture 2" descr="C:\Documents and Settings\administrator\Рабочий стол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4807" y="2160588"/>
            <a:ext cx="5817999" cy="3881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МОЖЖЕВЕЛЬНИК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- стройное, похожее на кипарис дерево с пирамидальной или яйцевидной кроной. Хвоя сизовато-зеленая, мягкая на ощупь, сходная с хвоей кипариса. Растет в Крыму во многих местах, но везде он немногочислен и поэтому занесен в Красную книгу.</a:t>
            </a:r>
            <a:endParaRPr lang="ru-RU" dirty="0"/>
          </a:p>
        </p:txBody>
      </p:sp>
      <p:pic>
        <p:nvPicPr>
          <p:cNvPr id="3078" name="Picture 6" descr="C:\Documents and Settings\administrator\Рабочий стол\IMG_4347_juniperus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464347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94" y="548680"/>
            <a:ext cx="6347714" cy="1320800"/>
          </a:xfrm>
        </p:spPr>
        <p:txBody>
          <a:bodyPr/>
          <a:lstStyle/>
          <a:p>
            <a:r>
              <a:rPr lang="ru-RU" dirty="0" smtClean="0"/>
              <a:t>Сосна  Станкевича</a:t>
            </a:r>
            <a:endParaRPr lang="ru-RU" dirty="0"/>
          </a:p>
        </p:txBody>
      </p:sp>
      <p:pic>
        <p:nvPicPr>
          <p:cNvPr id="4098" name="Picture 2" descr="C:\Documents and Settings\administrator\Рабочий стол\Crimea-photo-Stankewiczii-Pine-Crimean-photos-hv_Ni7238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00200"/>
            <a:ext cx="4000527" cy="490063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2024255"/>
            <a:ext cx="3088110" cy="4052523"/>
          </a:xfrm>
        </p:spPr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ечнозеленое хвойное дерево высотой до 25 м. Цветет в апреле - мае. Плодоносит в сентябре. </a:t>
            </a:r>
          </a:p>
          <a:p>
            <a:r>
              <a:rPr lang="ru-RU" dirty="0" smtClean="0"/>
              <a:t>Светолюбивое растение. Реликтовый </a:t>
            </a:r>
            <a:r>
              <a:rPr lang="ru-RU" dirty="0" err="1" smtClean="0"/>
              <a:t>эндемичный</a:t>
            </a:r>
            <a:r>
              <a:rPr lang="ru-RU" dirty="0" smtClean="0"/>
              <a:t> вид.</a:t>
            </a:r>
          </a:p>
          <a:p>
            <a:r>
              <a:rPr lang="ru-RU" dirty="0" smtClean="0"/>
              <a:t>Занесена в Красную книгу Украины.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Тис  ягодный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Тис ягодный растет в крымских лесах, на скалистых склонах гор, преимущественно в поясе буковых лесов, реже на плато. Тис является реликтовым деревом, дожившим до наших дней с доледникового периода. Тис внесен в Красную книгу .</a:t>
            </a:r>
            <a:endParaRPr lang="ru-RU" dirty="0"/>
          </a:p>
        </p:txBody>
      </p:sp>
      <p:pic>
        <p:nvPicPr>
          <p:cNvPr id="5122" name="Picture 2" descr="D:\мама\ядовитые растения  Крыма\ти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3738" y="3053556"/>
            <a:ext cx="1819275" cy="2095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Белладонна</a:t>
            </a:r>
            <a:endParaRPr lang="ru-RU" dirty="0"/>
          </a:p>
        </p:txBody>
      </p:sp>
      <p:pic>
        <p:nvPicPr>
          <p:cNvPr id="6146" name="Picture 2" descr="D:\мама\ядовитые растения  Крыма\дон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281518" cy="41434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Реликтовый вид.</a:t>
            </a:r>
          </a:p>
          <a:p>
            <a:r>
              <a:rPr lang="ru-RU" dirty="0" smtClean="0"/>
              <a:t>Многолетнее травянистое растение 60-120 м высотой с толстым многоголовым корневищем. Плод круглая черная блестящая </a:t>
            </a:r>
            <a:r>
              <a:rPr lang="ru-RU" dirty="0" err="1" smtClean="0"/>
              <a:t>многосеменная</a:t>
            </a:r>
            <a:r>
              <a:rPr lang="ru-RU" dirty="0" smtClean="0"/>
              <a:t> ягода. Цветет в июне-июле, плодоносит в сентябре. Размножается семенами. Запрещено  заготовку лекарственного сырья, нарушение условий произрастания.  Внесена  в  Красную книгу  Крыма.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Пион  </a:t>
            </a:r>
            <a:r>
              <a:rPr lang="ru-RU" dirty="0" err="1" smtClean="0"/>
              <a:t>тонколистный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</a:t>
            </a:r>
            <a:r>
              <a:rPr lang="ru-RU" dirty="0" smtClean="0"/>
              <a:t>ноголетнее растение 20–30 см высотой; листья ярко-зеленые, с нежными тонкими долями; цветки одиночные, крупные, 4–5 см в диаметре, темно-красные. Цветет в апреле — мае, плодоносит в сентябре. Растет в степях, на </a:t>
            </a:r>
            <a:r>
              <a:rPr lang="ru-RU" dirty="0" err="1" smtClean="0"/>
              <a:t>яйлинских</a:t>
            </a:r>
            <a:r>
              <a:rPr lang="ru-RU" dirty="0" smtClean="0"/>
              <a:t> луговинах, в каменистых местах горного Крыма и Керченского полуострова. Решением Ялтинского горисполкома заповедано в 1971 г. Внесено в Красную книгу  Крыма.</a:t>
            </a:r>
            <a:endParaRPr lang="ru-RU" dirty="0"/>
          </a:p>
        </p:txBody>
      </p:sp>
      <p:pic>
        <p:nvPicPr>
          <p:cNvPr id="7170" name="Picture 2" descr="C:\Documents and Settings\administrator\Рабочий стол\пио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57200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Ясколка  </a:t>
            </a:r>
            <a:r>
              <a:rPr lang="ru-RU" dirty="0" err="1" smtClean="0"/>
              <a:t>Биберштейна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 descr="C:\Documents and Settings\administrator\Рабочий стол\яско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4429156" cy="4000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Е</a:t>
            </a:r>
            <a:r>
              <a:rPr lang="ru-RU" dirty="0" smtClean="0"/>
              <a:t>е иногда называют крымским «эдельвейсом». Растение невысокое, 15-20 см, седое от густого </a:t>
            </a:r>
            <a:r>
              <a:rPr lang="ru-RU" dirty="0" err="1" smtClean="0"/>
              <a:t>опушения</a:t>
            </a:r>
            <a:r>
              <a:rPr lang="ru-RU" dirty="0" smtClean="0"/>
              <a:t>, образует рыхлые </a:t>
            </a:r>
            <a:r>
              <a:rPr lang="ru-RU" dirty="0" err="1" smtClean="0"/>
              <a:t>дерновинки</a:t>
            </a:r>
            <a:r>
              <a:rPr lang="ru-RU" dirty="0" smtClean="0"/>
              <a:t>. Цветет с мая до июля. Очень обычна на луговинах крымских </a:t>
            </a:r>
            <a:r>
              <a:rPr lang="ru-RU" dirty="0" err="1" smtClean="0"/>
              <a:t>яйл</a:t>
            </a:r>
            <a:r>
              <a:rPr lang="ru-RU" dirty="0" smtClean="0"/>
              <a:t>, но более нигде в мире не встречается. Внесена в Европейский Красный список, Красную книгу Украины.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354</TotalTime>
  <Words>1118</Words>
  <Application>Microsoft Office PowerPoint</Application>
  <PresentationFormat>Экран (4:3)</PresentationFormat>
  <Paragraphs>73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Грань</vt:lpstr>
      <vt:lpstr>Красная  книга  Крыма </vt:lpstr>
      <vt:lpstr>Растения  Крыма</vt:lpstr>
      <vt:lpstr>Шалфей луговой </vt:lpstr>
      <vt:lpstr>МОЖЖЕВЕЛЬНИК</vt:lpstr>
      <vt:lpstr>Сосна  Станкевича</vt:lpstr>
      <vt:lpstr>Тис  ягодный </vt:lpstr>
      <vt:lpstr>Белладонна</vt:lpstr>
      <vt:lpstr>Пион  тонколистный </vt:lpstr>
      <vt:lpstr>Ясколка  Биберштейна </vt:lpstr>
      <vt:lpstr>Тюльпан  Шренка </vt:lpstr>
      <vt:lpstr>Асфоделина  желтая </vt:lpstr>
      <vt:lpstr> Боярышник  Поярковой</vt:lpstr>
      <vt:lpstr>Иглица  понтийская</vt:lpstr>
      <vt:lpstr>Ковыль </vt:lpstr>
      <vt:lpstr>Башмачок  настоящий</vt:lpstr>
      <vt:lpstr>Животные  Крыма </vt:lpstr>
      <vt:lpstr>Гриф  чёрный </vt:lpstr>
      <vt:lpstr>Жужелица  крымская</vt:lpstr>
      <vt:lpstr>Кожан  двухцветный </vt:lpstr>
      <vt:lpstr>Бурозубка  обыкновенная</vt:lpstr>
      <vt:lpstr>Степной  хорек</vt:lpstr>
      <vt:lpstr>Журавль  серый </vt:lpstr>
      <vt:lpstr>Филины </vt:lpstr>
      <vt:lpstr>Розовый  скворец </vt:lpstr>
      <vt:lpstr>Королек  красноголовый</vt:lpstr>
      <vt:lpstr>Гадюка  степная</vt:lpstr>
      <vt:lpstr>Желтобрюхий  полоз </vt:lpstr>
      <vt:lpstr>Жук - олень</vt:lpstr>
      <vt:lpstr>Бражник-мертвая  голова</vt:lpstr>
      <vt:lpstr>Берегите  природу  Крыма!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 книга  Крыма</dc:title>
  <dc:creator>admin</dc:creator>
  <cp:lastModifiedBy>Администратор</cp:lastModifiedBy>
  <cp:revision>38</cp:revision>
  <dcterms:created xsi:type="dcterms:W3CDTF">2014-04-13T14:38:37Z</dcterms:created>
  <dcterms:modified xsi:type="dcterms:W3CDTF">2020-04-09T08:55:31Z</dcterms:modified>
</cp:coreProperties>
</file>